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9" r:id="rId5"/>
    <p:sldId id="256" r:id="rId6"/>
    <p:sldId id="257" r:id="rId7"/>
    <p:sldId id="260" r:id="rId8"/>
    <p:sldId id="258" r:id="rId9"/>
    <p:sldId id="269" r:id="rId10"/>
    <p:sldId id="270" r:id="rId11"/>
    <p:sldId id="276" r:id="rId12"/>
    <p:sldId id="281" r:id="rId13"/>
    <p:sldId id="280" r:id="rId14"/>
    <p:sldId id="279" r:id="rId15"/>
    <p:sldId id="278" r:id="rId16"/>
    <p:sldId id="284" r:id="rId17"/>
    <p:sldId id="290" r:id="rId18"/>
    <p:sldId id="286" r:id="rId19"/>
    <p:sldId id="287" r:id="rId20"/>
    <p:sldId id="288" r:id="rId21"/>
    <p:sldId id="265" r:id="rId22"/>
    <p:sldId id="266" r:id="rId23"/>
    <p:sldId id="267" r:id="rId24"/>
    <p:sldId id="268" r:id="rId25"/>
    <p:sldId id="271" r:id="rId26"/>
    <p:sldId id="273" r:id="rId27"/>
    <p:sldId id="272" r:id="rId28"/>
    <p:sldId id="275" r:id="rId29"/>
    <p:sldId id="274" r:id="rId30"/>
    <p:sldId id="295" r:id="rId31"/>
    <p:sldId id="294" r:id="rId32"/>
    <p:sldId id="292" r:id="rId33"/>
    <p:sldId id="296" r:id="rId34"/>
    <p:sldId id="297" r:id="rId35"/>
    <p:sldId id="298" r:id="rId36"/>
    <p:sldId id="299" r:id="rId37"/>
    <p:sldId id="300" r:id="rId38"/>
    <p:sldId id="289" r:id="rId39"/>
    <p:sldId id="26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B150C0-36A2-9AF3-8BF2-F98D53604BC4}" v="45" dt="2024-06-18T15:30:43.007"/>
    <p1510:client id="{5758ACFF-5FD2-A42C-090C-F0AE27437CB4}" v="799" dt="2024-06-18T16:40:35.602"/>
    <p1510:client id="{9908BD43-AE9C-9767-AA8F-3C5113B957AA}" v="6" dt="2024-06-18T16:19:28.471"/>
    <p1510:client id="{A868EDBC-3CA0-1C1E-89FA-7A337BCC38DC}" v="16" dt="2024-06-18T16:14:37.285"/>
    <p1510:client id="{B3959CFA-0B50-447A-83A0-0A21A8AB30D5}" v="6308" dt="2024-06-18T16:41:57.735"/>
    <p1510:client id="{E5C9F6B2-018C-57BB-A977-3E84335F4FE0}" v="1603" dt="2024-06-18T16:15:5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6/18/2024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b) Place rush order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B2B89DC2-64F1-E308-26AD-2E06B794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98" y="889861"/>
            <a:ext cx="5738599" cy="53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6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c) Pay order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76DA38FD-8552-4CBD-DFF8-43E1D4F1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36" y="1228725"/>
            <a:ext cx="8293100" cy="50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8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d) Cancel order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C095C38F-1BBF-C1D6-5914-2AA58256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327150"/>
            <a:ext cx="8572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68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e) Login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259B49-133D-FAEE-0361-CC637C40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21" y="1029910"/>
            <a:ext cx="85725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3. Analysis Class Diagram</a:t>
            </a:r>
          </a:p>
          <a:p>
            <a:pPr marL="514350" indent="-514350">
              <a:buAutoNum type="alphaLcParenR"/>
            </a:pPr>
            <a:r>
              <a:rPr lang="en-US">
                <a:latin typeface="Lato"/>
                <a:ea typeface="Lato"/>
                <a:cs typeface="Lato"/>
              </a:rPr>
              <a:t>Package Entity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A8013-80D7-938C-7CAA-A4146F1CC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" t="4112" r="802" b="967"/>
          <a:stretch/>
        </p:blipFill>
        <p:spPr>
          <a:xfrm>
            <a:off x="4398240" y="849393"/>
            <a:ext cx="6438858" cy="542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7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b) Package Controller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4C0112-29B5-A30F-FD38-6FE0DB9F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" t="4294" r="2056" b="1840"/>
          <a:stretch/>
        </p:blipFill>
        <p:spPr>
          <a:xfrm>
            <a:off x="4037012" y="1250950"/>
            <a:ext cx="6856104" cy="48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c) Package Boundary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7431DE9E-E918-C9C2-4F02-9003492F8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" t="4124" r="2557" b="3093"/>
          <a:stretch/>
        </p:blipFill>
        <p:spPr>
          <a:xfrm>
            <a:off x="3727601" y="1032782"/>
            <a:ext cx="8265591" cy="51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46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4. Unified Analysis Class Diagram</a:t>
            </a:r>
            <a:endParaRPr lang="en-US"/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E2E4-FAB5-B69F-5EE4-FF56842FC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517423"/>
            <a:ext cx="8031843" cy="46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23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DETAILED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Lato"/>
                <a:ea typeface="Lato"/>
                <a:cs typeface="Lato"/>
              </a:rPr>
              <a:t>User interface design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There are screens in our AIMS software: Cart Screen, Delivery Forms, Login Form, Admin Dashboard, Product Manager Dashboard, …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Display: resolution 1366x768.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Consistency of expressions: comma-separated for numbers, a limited range of valid characters for strings ([0-9],. _-)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Control: input format checking functionality included; no stack frames, each screen is separated.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Error: error message with its details displayed while encountering such one.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DETAILED DESIGN: SCREEN TRANSITION DIAGRAM</a:t>
            </a:r>
            <a:endParaRPr lang="en-US" b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pic>
        <p:nvPicPr>
          <p:cNvPr id="14" name="Picture 13" descr="A diagram of a product&#10;&#10;Description automatically generated">
            <a:extLst>
              <a:ext uri="{FF2B5EF4-FFF2-40B4-BE49-F238E27FC236}">
                <a16:creationId xmlns:a16="http://schemas.microsoft.com/office/drawing/2014/main" id="{AE00B1E9-B9A0-A691-BA4B-751521AE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83" y="1303337"/>
            <a:ext cx="8026399" cy="497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DETAILED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Lato"/>
                <a:ea typeface="Lato"/>
                <a:cs typeface="Lato"/>
              </a:rPr>
              <a:t>2. Data Modelling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latin typeface="Lato"/>
                <a:ea typeface="Lato"/>
                <a:cs typeface="Lato"/>
              </a:rPr>
              <a:t>Relational database management system: MySQL</a:t>
            </a:r>
          </a:p>
          <a:p>
            <a:r>
              <a:rPr lang="en-US">
                <a:latin typeface="Lato"/>
                <a:ea typeface="Lato"/>
                <a:cs typeface="Lato"/>
              </a:rPr>
              <a:t>Perks: High reliability, scalable, robust, secured.</a:t>
            </a:r>
          </a:p>
          <a:p>
            <a:r>
              <a:rPr lang="en-US">
                <a:latin typeface="Arial"/>
                <a:ea typeface="Lato"/>
                <a:cs typeface="Arial"/>
              </a:rPr>
              <a:t>Index: index created to support rapid search on database.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B4F502-BD79-25CF-C338-9EE1B7CA98D0}"/>
              </a:ext>
            </a:extLst>
          </p:cNvPr>
          <p:cNvSpPr/>
          <p:nvPr/>
        </p:nvSpPr>
        <p:spPr>
          <a:xfrm>
            <a:off x="2651" y="693517"/>
            <a:ext cx="12192000" cy="1217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DETAILED DESIGN: ENTITY RELATIONSHIP DIAGRAM</a:t>
            </a:r>
            <a:endParaRPr lang="en-US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B9A9494D-AA65-2B92-ED66-09F05985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2" y="688445"/>
            <a:ext cx="9052982" cy="54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DETAILED DESIGN: DATABASE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endParaRPr lang="en-US"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22</a:t>
            </a:fld>
            <a:endParaRPr lang="en-US"/>
          </a:p>
        </p:txBody>
      </p:sp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6521E438-0B96-EC2E-E920-122A21FD6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513417"/>
            <a:ext cx="9582149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8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DETAILED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3. Class design: there are 7 main packages: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Persistence: 2 sub-packages: DAO(data accessible object) and database, which is responsible for storing, retrieving data from and executing operations on database.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Entity: this package includes necessary entities which interact with the system.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View: includes all screen handlers.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Controller: all controllers are packaged here (</a:t>
            </a:r>
            <a:r>
              <a:rPr lang="en-US" err="1">
                <a:latin typeface="Lato"/>
                <a:ea typeface="Lato"/>
                <a:cs typeface="Lato"/>
              </a:rPr>
              <a:t>PlaceOrderController</a:t>
            </a:r>
            <a:r>
              <a:rPr lang="en-US">
                <a:latin typeface="Lato"/>
                <a:ea typeface="Lato"/>
                <a:cs typeface="Lato"/>
              </a:rPr>
              <a:t>, ...)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Exception: packages all exceptions which can be encountered during execution.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Utils: extended utility classes which support detailed development (error message displayed, screen configuration paths,…)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Subsystem: 2 sub-packages email, payment, which represent email subsystem and </a:t>
            </a:r>
            <a:r>
              <a:rPr lang="en-US" err="1">
                <a:latin typeface="Lato"/>
                <a:ea typeface="Lato"/>
                <a:cs typeface="Lato"/>
              </a:rPr>
              <a:t>VNPay</a:t>
            </a:r>
            <a:r>
              <a:rPr lang="en-US">
                <a:latin typeface="Lato"/>
                <a:ea typeface="Lato"/>
                <a:cs typeface="Lato"/>
              </a:rPr>
              <a:t> payment subsystem respectively.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30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DETAILED DESIGN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9C8DD-A0D2-9B7C-7977-743FF9785E88}"/>
              </a:ext>
            </a:extLst>
          </p:cNvPr>
          <p:cNvSpPr txBox="1"/>
          <p:nvPr/>
        </p:nvSpPr>
        <p:spPr>
          <a:xfrm>
            <a:off x="661767" y="1191231"/>
            <a:ext cx="1009822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Lato"/>
                <a:ea typeface="Lato"/>
                <a:cs typeface="Calibri" panose="020F0502020204030204"/>
              </a:rPr>
              <a:t>4. Class design for subsystems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Email: This subsystem is responsible for e-mail transmissions during the execution of the system.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Payment: Payment subsystem injects </a:t>
            </a:r>
            <a:r>
              <a:rPr lang="en-US" sz="2800" err="1">
                <a:latin typeface="Lato"/>
                <a:ea typeface="Lato"/>
                <a:cs typeface="Calibri" panose="020F0502020204030204"/>
              </a:rPr>
              <a:t>VNPay</a:t>
            </a:r>
            <a:r>
              <a:rPr lang="en-US" sz="2800">
                <a:latin typeface="Lato"/>
                <a:ea typeface="Lato"/>
                <a:cs typeface="Calibri" panose="020F0502020204030204"/>
              </a:rPr>
              <a:t> payment gateway to streamline checkout process.</a:t>
            </a:r>
          </a:p>
        </p:txBody>
      </p:sp>
    </p:spTree>
    <p:extLst>
      <p:ext uri="{BB962C8B-B14F-4D97-AF65-F5344CB8AC3E}">
        <p14:creationId xmlns:p14="http://schemas.microsoft.com/office/powerpoint/2010/main" val="121760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DETAILED DESIGN: CLASS DIAGRAM FOR EMAIL SUBSYSTEM</a:t>
            </a:r>
            <a:endParaRPr lang="en-US">
              <a:solidFill>
                <a:srgbClr val="FFFFFF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endParaRPr lang="en-US"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8EAC2E-5596-E04E-82D7-A62BB543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" t="5202" r="1587" b="2119"/>
          <a:stretch/>
        </p:blipFill>
        <p:spPr>
          <a:xfrm>
            <a:off x="1543052" y="813331"/>
            <a:ext cx="8206538" cy="5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50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132134-0B51-16F5-B242-FCD6B1BC53AF}"/>
              </a:ext>
            </a:extLst>
          </p:cNvPr>
          <p:cNvSpPr/>
          <p:nvPr/>
        </p:nvSpPr>
        <p:spPr>
          <a:xfrm>
            <a:off x="2651" y="878782"/>
            <a:ext cx="12191999" cy="433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DETAILED DESIGN: CLASS DIAGRAM FOR PAYMENT SUBSYSTEM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2E025E-CC1B-A037-B898-7B8EF9CC7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" t="6250" r="862" b="2500"/>
          <a:stretch/>
        </p:blipFill>
        <p:spPr>
          <a:xfrm>
            <a:off x="341843" y="882121"/>
            <a:ext cx="11180134" cy="5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Lato"/>
                <a:ea typeface="Lato"/>
                <a:cs typeface="Lato"/>
              </a:rPr>
              <a:t>Goals and guidelines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 a) Goals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Performance Optimization</a:t>
            </a:r>
            <a:r>
              <a:rPr lang="en-US">
                <a:latin typeface="Lato"/>
                <a:ea typeface="Lato"/>
                <a:cs typeface="Lato"/>
              </a:rPr>
              <a:t>: Fast, responsive interactions with efficient queries, caching, and minimized data processing overhead.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Scalability</a:t>
            </a:r>
            <a:r>
              <a:rPr lang="en-US">
                <a:latin typeface="Lato"/>
                <a:ea typeface="Lato"/>
                <a:cs typeface="Lato"/>
              </a:rPr>
              <a:t>: Modular design, scalable technologies (e.g., MySQL), and expandable cloud infrastructure.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Security and Privacy</a:t>
            </a:r>
            <a:r>
              <a:rPr lang="en-US">
                <a:latin typeface="Lato"/>
                <a:ea typeface="Lato"/>
                <a:cs typeface="Lato"/>
              </a:rPr>
              <a:t>: Strong encryption, robust authentication, and comprehensive logging to protect user data.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User-Friendly Interface</a:t>
            </a:r>
            <a:r>
              <a:rPr lang="en-US">
                <a:latin typeface="Lato"/>
                <a:ea typeface="Lato"/>
                <a:cs typeface="Lato"/>
              </a:rPr>
              <a:t>: Intuitive, consistent UI for easy navigation and improved user satisfaction.</a:t>
            </a:r>
            <a:endParaRPr lang="en-US"/>
          </a:p>
          <a:p>
            <a:pPr marL="514350" indent="-514350">
              <a:buAutoNum type="arabicPeriod"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0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Lato"/>
                <a:ea typeface="Lato"/>
                <a:cs typeface="Lato"/>
              </a:rPr>
              <a:t>Goals and guidelines</a:t>
            </a:r>
            <a:endParaRPr lang="en-US"/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 b) Guidelines</a:t>
            </a:r>
            <a:endParaRPr lang="en-US"/>
          </a:p>
          <a:p>
            <a:pPr lvl="1" indent="-514350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Coding Standards</a:t>
            </a:r>
            <a:r>
              <a:rPr lang="en-US">
                <a:latin typeface="Lato"/>
                <a:ea typeface="Lato"/>
                <a:cs typeface="Lato"/>
              </a:rPr>
              <a:t>: Adherence to guidelines for quality and readability, including naming conventions, code formatting, and documentation.</a:t>
            </a:r>
          </a:p>
          <a:p>
            <a:pPr lvl="1" indent="-514350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Modular Design</a:t>
            </a:r>
            <a:r>
              <a:rPr lang="en-US" sz="2400">
                <a:latin typeface="Lato"/>
                <a:ea typeface="Lato"/>
                <a:cs typeface="Lato"/>
              </a:rPr>
              <a:t>: Discrete, self-contained modules for easier management, testing, and updates.</a:t>
            </a:r>
          </a:p>
          <a:p>
            <a:pPr lvl="1" indent="-514350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Error Handling</a:t>
            </a:r>
            <a:r>
              <a:rPr lang="en-US">
                <a:latin typeface="Lato"/>
                <a:ea typeface="Lato"/>
                <a:cs typeface="Lato"/>
              </a:rPr>
              <a:t>: Robust mechanisms for graceful recovery, diagnostic logging, and user-friendly error messages.</a:t>
            </a:r>
          </a:p>
          <a:p>
            <a:endParaRPr lang="en-US"/>
          </a:p>
          <a:p>
            <a:pPr marL="514350" indent="-514350">
              <a:buAutoNum type="arabicPeriod"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9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9A057D-0828-633B-C87A-0C709FF5DBBE}"/>
              </a:ext>
            </a:extLst>
          </p:cNvPr>
          <p:cNvSpPr/>
          <p:nvPr/>
        </p:nvSpPr>
        <p:spPr>
          <a:xfrm>
            <a:off x="0" y="762576"/>
            <a:ext cx="12192000" cy="351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9C8DD-A0D2-9B7C-7977-743FF9785E88}"/>
              </a:ext>
            </a:extLst>
          </p:cNvPr>
          <p:cNvSpPr txBox="1"/>
          <p:nvPr/>
        </p:nvSpPr>
        <p:spPr>
          <a:xfrm>
            <a:off x="661767" y="947000"/>
            <a:ext cx="10098225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Lato"/>
                <a:ea typeface="Lato"/>
                <a:cs typeface="Calibri" panose="020F0502020204030204"/>
              </a:rPr>
              <a:t>2. Architectural strategies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Programming Language and Frameworks: JavaFX(GUI), Maven.</a:t>
            </a:r>
            <a:endParaRPr lang="en-US">
              <a:cs typeface="Calibri" panose="020F05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Database Management System: MySQL.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UI paradigms: follows Rich Client Application paradigm using JavaFX.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Error handling: try-catch blocks are added to ensure internal error does not cause the whole program to collapse.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Testing: JUnit.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Version control: GitHub's "Feature/Release" workflow.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411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10098382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latin typeface="Lato"/>
                <a:ea typeface="Lato"/>
                <a:cs typeface="Lato"/>
              </a:rPr>
              <a:t>AIMS: An Internet Media Store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>
                <a:latin typeface="Lato"/>
                <a:ea typeface="Lato"/>
                <a:cs typeface="Lato"/>
              </a:rPr>
              <a:t>IT4549E - ITSS Software Development</a:t>
            </a:r>
            <a:endParaRPr lang="en-US" sz="2800" b="0"/>
          </a:p>
          <a:p>
            <a:r>
              <a:rPr lang="en-US" sz="2800">
                <a:latin typeface="Lato"/>
                <a:ea typeface="Lato"/>
                <a:cs typeface="Lato"/>
              </a:rPr>
              <a:t>Instructor: </a:t>
            </a:r>
            <a:r>
              <a:rPr lang="en-US" sz="2800" b="0">
                <a:latin typeface="Lato"/>
                <a:ea typeface="Lato"/>
                <a:cs typeface="Lato"/>
              </a:rPr>
              <a:t>Ph.D. Nguyen </a:t>
            </a:r>
            <a:r>
              <a:rPr lang="en-US" sz="2800" b="0" err="1">
                <a:latin typeface="Lato"/>
                <a:ea typeface="Lato"/>
                <a:cs typeface="Lato"/>
              </a:rPr>
              <a:t>Thi</a:t>
            </a:r>
            <a:r>
              <a:rPr lang="en-US" sz="2800" b="0">
                <a:latin typeface="Lato"/>
                <a:ea typeface="Lato"/>
                <a:cs typeface="Lato"/>
              </a:rPr>
              <a:t> Thu Trang</a:t>
            </a:r>
            <a:endParaRPr lang="en-US" b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3. Coupling and Cohesion</a:t>
            </a:r>
          </a:p>
          <a:p>
            <a:pPr marL="514350" indent="-514350">
              <a:buAutoNum type="alphaLcParenR"/>
            </a:pPr>
            <a:r>
              <a:rPr lang="en-US">
                <a:latin typeface="Lato"/>
                <a:ea typeface="Lato"/>
                <a:cs typeface="Lato"/>
              </a:rPr>
              <a:t>Coupling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Modular Architecture</a:t>
            </a:r>
            <a:r>
              <a:rPr lang="en-US">
                <a:latin typeface="Lato"/>
                <a:ea typeface="Lato"/>
                <a:cs typeface="Lato"/>
              </a:rPr>
              <a:t>: Distinct modules for UI (JavaFX), backend (Java), and data persistence (MySQL) minimize interdependencies.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Interfaces and Abstraction</a:t>
            </a:r>
            <a:r>
              <a:rPr lang="en-US">
                <a:latin typeface="Lato"/>
                <a:ea typeface="Lato"/>
                <a:cs typeface="Lato"/>
              </a:rPr>
              <a:t>: Components interact through defined interfaces and abstract classes, reducing direct dependencies (e.g., DAOs using Hibernate).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lphaLcParenR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0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3. Coupling and Cohesion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b) Cohesion</a:t>
            </a:r>
            <a:endParaRPr lang="en-US"/>
          </a:p>
          <a:p>
            <a:pPr lvl="1"/>
            <a:r>
              <a:rPr lang="en-US" b="1">
                <a:latin typeface="Lato"/>
                <a:ea typeface="Lato"/>
                <a:cs typeface="Lato"/>
              </a:rPr>
              <a:t>Single Responsibility Principle</a:t>
            </a:r>
            <a:r>
              <a:rPr lang="en-US">
                <a:latin typeface="Lato"/>
                <a:ea typeface="Lato"/>
                <a:cs typeface="Lato"/>
              </a:rPr>
              <a:t>: Classes/methods focus on a single task (e.g., UI controllers handle interactions, service classes handle business logic).</a:t>
            </a:r>
            <a:endParaRPr lang="en-US"/>
          </a:p>
          <a:p>
            <a:pPr lvl="1"/>
            <a:r>
              <a:rPr lang="en-US" b="1">
                <a:latin typeface="Lato"/>
                <a:ea typeface="Lato"/>
                <a:cs typeface="Lato"/>
              </a:rPr>
              <a:t>Well-defined Modules</a:t>
            </a:r>
            <a:r>
              <a:rPr lang="en-US">
                <a:latin typeface="Lato"/>
                <a:ea typeface="Lato"/>
                <a:cs typeface="Lato"/>
              </a:rPr>
              <a:t>: Clear purpose for each module (data handling, business logic, UI management) ensures self-contained, cohesive components.</a:t>
            </a:r>
            <a:endParaRPr lang="en-US"/>
          </a:p>
          <a:p>
            <a:pPr lvl="1"/>
            <a:r>
              <a:rPr lang="en-US" b="1">
                <a:latin typeface="Lato"/>
                <a:ea typeface="Lato"/>
                <a:cs typeface="Lato"/>
              </a:rPr>
              <a:t>Consistent Design Patterns</a:t>
            </a:r>
            <a:r>
              <a:rPr lang="en-US">
                <a:latin typeface="Lato"/>
                <a:ea typeface="Lato"/>
                <a:cs typeface="Lato"/>
              </a:rPr>
              <a:t>: Use of patterns like Entity-Boundary-Controller (EBC) promotes high cohesion.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lphaLcParenR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56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4. Design patterns</a:t>
            </a:r>
          </a:p>
          <a:p>
            <a:pPr marL="514350" indent="-514350">
              <a:buAutoNum type="alphaLcParenR"/>
            </a:pPr>
            <a:r>
              <a:rPr lang="en-US">
                <a:latin typeface="Lato"/>
                <a:ea typeface="Lato"/>
                <a:cs typeface="Lato"/>
              </a:rPr>
              <a:t>Singleton design pattern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Ensures a class has a single instance and provides a global access point to that instance.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Useful for coordinating system-wide actions (logging, </a:t>
            </a:r>
            <a:r>
              <a:rPr lang="en-US" err="1">
                <a:latin typeface="Lato"/>
                <a:ea typeface="Lato"/>
                <a:cs typeface="Lato"/>
              </a:rPr>
              <a:t>db</a:t>
            </a:r>
            <a:r>
              <a:rPr lang="en-US">
                <a:latin typeface="Lato"/>
                <a:ea typeface="Lato"/>
                <a:cs typeface="Lato"/>
              </a:rPr>
              <a:t> connections, etc..).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Reduces memory overhead, avoid conflicts from multiple instances.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Promotes consistent access.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Simplifies debugging and maintenance by centralizing control logic.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lphaLcParenR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9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4. Design patterns</a:t>
            </a:r>
          </a:p>
          <a:p>
            <a:pPr marL="514350" indent="-514350">
              <a:buAutoNum type="alphaLcParenR"/>
            </a:pPr>
            <a:r>
              <a:rPr lang="en-US">
                <a:latin typeface="Lato"/>
                <a:ea typeface="Lato"/>
                <a:cs typeface="Lato"/>
              </a:rPr>
              <a:t>Singleton design pattern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Ensures a class has a single instance and provides a global access point to that instance.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Useful for coordinating system-wide actions (logging, </a:t>
            </a:r>
            <a:r>
              <a:rPr lang="en-US" err="1">
                <a:latin typeface="Lato"/>
                <a:ea typeface="Lato"/>
                <a:cs typeface="Lato"/>
              </a:rPr>
              <a:t>db</a:t>
            </a:r>
            <a:r>
              <a:rPr lang="en-US">
                <a:latin typeface="Lato"/>
                <a:ea typeface="Lato"/>
                <a:cs typeface="Lato"/>
              </a:rPr>
              <a:t> connections, etc..).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Reduces memory overhead, avoid conflicts from multiple instances.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Promotes consistent access.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Simplifies debugging and maintenance by centralizing control logic.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lphaLcParenR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90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4. Design patterns</a:t>
            </a:r>
          </a:p>
          <a:p>
            <a:pPr marL="514350" indent="-514350">
              <a:buAutoNum type="alphaLcParenR"/>
            </a:pPr>
            <a:r>
              <a:rPr lang="en-US">
                <a:latin typeface="Lato"/>
                <a:ea typeface="Lato"/>
                <a:cs typeface="Lato"/>
              </a:rPr>
              <a:t>Singleton design pattern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Ensures a class has a single instance and provides a global access point to that instance.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Useful for coordinating system-wide actions (logging, </a:t>
            </a:r>
            <a:r>
              <a:rPr lang="en-US" err="1">
                <a:latin typeface="Lato"/>
                <a:ea typeface="Lato"/>
                <a:cs typeface="Lato"/>
              </a:rPr>
              <a:t>db</a:t>
            </a:r>
            <a:r>
              <a:rPr lang="en-US">
                <a:latin typeface="Lato"/>
                <a:ea typeface="Lato"/>
                <a:cs typeface="Lato"/>
              </a:rPr>
              <a:t> connections, etc..).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Reduces memory overhead, avoid conflicts from multiple instances.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Promotes consistent access.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Simplifies debugging and maintenance by centralizing control logic.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lphaLcParenR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07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SPRINT BACKLOG &amp; TEAM CONTRIBUTION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" name="Picture 3" descr="A screenshot of a spreadsheet&#10;&#10;Description automatically generated">
            <a:extLst>
              <a:ext uri="{FF2B5EF4-FFF2-40B4-BE49-F238E27FC236}">
                <a16:creationId xmlns:a16="http://schemas.microsoft.com/office/drawing/2014/main" id="{1CCE5758-589C-1690-6F4F-8C721460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" y="743639"/>
            <a:ext cx="11618444" cy="61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1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236" y="1058844"/>
            <a:ext cx="11755828" cy="540442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     1. Scope</a:t>
            </a:r>
            <a:endParaRPr lang="en-US"/>
          </a:p>
          <a:p>
            <a:pPr marL="45720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 The AIMS Project is a desktop e-commerce software designed to facilitate the selling of media products such as books, LP records, CDs, and DVDs.</a:t>
            </a:r>
          </a:p>
          <a:p>
            <a:pPr marL="45720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 Guests: Search and purchase necessary items</a:t>
            </a:r>
          </a:p>
          <a:p>
            <a:pPr marL="45720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 Administrators: manage users</a:t>
            </a:r>
          </a:p>
          <a:p>
            <a:pPr marL="45720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 Product managers: manage and make changes to product and order</a:t>
            </a:r>
          </a:p>
          <a:p>
            <a:pPr marL="457200" indent="0">
              <a:buNone/>
            </a:pPr>
            <a:endParaRPr lang="en-US"/>
          </a:p>
          <a:p>
            <a:pPr marL="45720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OVERALL DESCRIPTION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Lato"/>
                <a:ea typeface="Lato"/>
                <a:cs typeface="Lato"/>
              </a:rPr>
              <a:t>General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 descr="A diagram of a product&#10;&#10;Description automatically generated">
            <a:extLst>
              <a:ext uri="{FF2B5EF4-FFF2-40B4-BE49-F238E27FC236}">
                <a16:creationId xmlns:a16="http://schemas.microsoft.com/office/drawing/2014/main" id="{2C252C61-82CC-970D-B973-3B019509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355" y="1201888"/>
            <a:ext cx="6553200" cy="49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OVERALL DESCRIPTION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624" y="1032510"/>
            <a:ext cx="12837590" cy="546126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2.  Assumptions/Constraints/Risks</a:t>
            </a:r>
            <a:endParaRPr lang="en-US"/>
          </a:p>
          <a:p>
            <a:pPr marL="514350" indent="-514350">
              <a:buAutoNum type="alphaLcPeriod"/>
            </a:pPr>
            <a:r>
              <a:rPr lang="en-US">
                <a:latin typeface="Lato"/>
                <a:ea typeface="Lato"/>
                <a:cs typeface="Lato"/>
              </a:rPr>
              <a:t>Assumptions</a:t>
            </a:r>
            <a:endParaRPr lang="en-US"/>
          </a:p>
          <a:p>
            <a:pPr marL="0" indent="0">
              <a:buNone/>
            </a:pPr>
            <a:r>
              <a:rPr lang="en-US" b="1">
                <a:latin typeface="Lato"/>
                <a:ea typeface="Lato"/>
                <a:cs typeface="Lato"/>
              </a:rPr>
              <a:t>   - </a:t>
            </a:r>
            <a:r>
              <a:rPr lang="en-US" sz="2400" b="1">
                <a:latin typeface="Lato"/>
                <a:ea typeface="Lato"/>
                <a:cs typeface="Lato"/>
              </a:rPr>
              <a:t>Stable Hardware Environment</a:t>
            </a:r>
            <a:endParaRPr lang="en-US" sz="2400"/>
          </a:p>
          <a:p>
            <a:pPr marL="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     </a:t>
            </a:r>
            <a:r>
              <a:rPr lang="en-US" sz="2000"/>
              <a:t>Utilizes specified operating systems</a:t>
            </a:r>
          </a:p>
          <a:p>
            <a:pPr marL="0" indent="0">
              <a:buNone/>
            </a:pPr>
            <a:r>
              <a:rPr lang="en-US" sz="2400" b="1">
                <a:latin typeface="Lato"/>
                <a:ea typeface="Lato"/>
                <a:cs typeface="Lato"/>
              </a:rPr>
              <a:t>   - User Proficiency</a:t>
            </a:r>
            <a:endParaRPr lang="en-US" sz="2400"/>
          </a:p>
          <a:p>
            <a:pPr marL="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    </a:t>
            </a:r>
            <a:r>
              <a:rPr lang="en-US" sz="2000"/>
              <a:t> End-users have basic technical skills</a:t>
            </a:r>
          </a:p>
          <a:p>
            <a:pPr marL="0" indent="0">
              <a:buNone/>
            </a:pPr>
            <a:r>
              <a:rPr lang="en-US" sz="2400" b="1">
                <a:latin typeface="Lato"/>
                <a:ea typeface="Lato"/>
                <a:cs typeface="Lato"/>
              </a:rPr>
              <a:t>   - Functionality Changes</a:t>
            </a:r>
            <a:endParaRPr lang="en-US" sz="2400"/>
          </a:p>
          <a:p>
            <a:pPr marL="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     </a:t>
            </a:r>
            <a:r>
              <a:rPr lang="en-US" sz="2000"/>
              <a:t>Future changes will be minimal and manageable</a:t>
            </a:r>
          </a:p>
          <a:p>
            <a:pPr marL="0" indent="0">
              <a:buNone/>
            </a:pPr>
            <a:r>
              <a:rPr lang="en-US" sz="2400" b="1">
                <a:latin typeface="Lato"/>
                <a:ea typeface="Lato"/>
                <a:cs typeface="Lato"/>
              </a:rPr>
              <a:t>   - Software Integration</a:t>
            </a:r>
            <a:endParaRPr lang="en-US" sz="2400"/>
          </a:p>
          <a:p>
            <a:pPr marL="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     </a:t>
            </a:r>
            <a:r>
              <a:rPr lang="en-US" sz="2000"/>
              <a:t>Assumes compatibility and availability of related software components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2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OVERALL DESCRIPTION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2.  Assumptions/Constraints/Risks</a:t>
            </a:r>
            <a:endParaRPr lang="en-US"/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   b.   Assumptions</a:t>
            </a:r>
            <a:endParaRPr lang="en-US"/>
          </a:p>
          <a:p>
            <a:pPr marL="0" indent="0">
              <a:buNone/>
            </a:pPr>
            <a:r>
              <a:rPr lang="en-US" b="1">
                <a:latin typeface="Lato"/>
                <a:ea typeface="Lato"/>
                <a:cs typeface="Lato"/>
              </a:rPr>
              <a:t> - </a:t>
            </a:r>
            <a:r>
              <a:rPr lang="en-US">
                <a:latin typeface="Lato"/>
                <a:ea typeface="Lato"/>
                <a:cs typeface="Lato"/>
              </a:rPr>
              <a:t> </a:t>
            </a:r>
            <a:r>
              <a:rPr lang="en-US" sz="2000">
                <a:latin typeface="Lato"/>
                <a:ea typeface="Lato"/>
                <a:cs typeface="Lato"/>
              </a:rPr>
              <a:t>Hardware Limitations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 -  </a:t>
            </a:r>
            <a:r>
              <a:rPr lang="en-US" sz="2000">
                <a:latin typeface="Lato"/>
                <a:ea typeface="Lato"/>
                <a:cs typeface="Lato"/>
              </a:rPr>
              <a:t>User Environment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 -  </a:t>
            </a:r>
            <a:r>
              <a:rPr lang="en-US" sz="2000">
                <a:latin typeface="Lato"/>
                <a:ea typeface="Lato"/>
                <a:cs typeface="Lato"/>
              </a:rPr>
              <a:t>Resource Availability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   - </a:t>
            </a:r>
            <a:r>
              <a:rPr lang="en-US" sz="2000" b="1">
                <a:latin typeface="Lato"/>
                <a:ea typeface="Lato"/>
                <a:cs typeface="Lato"/>
              </a:rPr>
              <a:t>   </a:t>
            </a:r>
            <a:r>
              <a:rPr lang="en-US" sz="2000">
                <a:latin typeface="Lato"/>
                <a:ea typeface="Lato"/>
                <a:cs typeface="Lato"/>
              </a:rPr>
              <a:t>Data Repository</a:t>
            </a:r>
            <a:endParaRPr lang="en-US" sz="2000"/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 c.  Risks</a:t>
            </a:r>
            <a:endParaRPr lang="en-US"/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   - </a:t>
            </a:r>
            <a:r>
              <a:rPr lang="en-US" sz="2000">
                <a:latin typeface="Lato"/>
                <a:ea typeface="Lato"/>
                <a:cs typeface="Lato"/>
              </a:rPr>
              <a:t> Security Risks: Mitigated by encryption and authentication</a:t>
            </a:r>
            <a:endParaRPr lang="en-US" sz="2000"/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 -</a:t>
            </a:r>
            <a:r>
              <a:rPr lang="en-US" sz="2000">
                <a:latin typeface="Lato"/>
                <a:ea typeface="Lato"/>
                <a:cs typeface="Lato"/>
              </a:rPr>
              <a:t>  Resource Limitations: Addressed through efficient coding and optimization</a:t>
            </a:r>
            <a:endParaRPr lang="en-US"/>
          </a:p>
          <a:p>
            <a:pPr>
              <a:buFont typeface="Arial"/>
              <a:buChar char="•"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8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254" y="899463"/>
            <a:ext cx="11878581" cy="557975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1.  Architectural Patterns</a:t>
            </a:r>
            <a:endParaRPr lang="en-US"/>
          </a:p>
          <a:p>
            <a:pPr marL="914400" indent="-457200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 Pattern Overview:</a:t>
            </a:r>
            <a:endParaRPr lang="en-US"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Entities</a:t>
            </a:r>
            <a:r>
              <a:rPr lang="en-US">
                <a:latin typeface="Lato"/>
                <a:ea typeface="Lato"/>
                <a:cs typeface="Lato"/>
              </a:rPr>
              <a:t>: Core business logic and data, reusable and independent. Examples: Account, Customer, Transaction.</a:t>
            </a:r>
            <a:endParaRPr lang="en-US" sz="24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Controls</a:t>
            </a:r>
            <a:r>
              <a:rPr lang="en-US" sz="2400">
                <a:latin typeface="Lato"/>
                <a:ea typeface="Lato"/>
                <a:cs typeface="Lato"/>
              </a:rPr>
              <a:t>: Coordinate interactions between entities and boundaries, manage use cases. Example: </a:t>
            </a:r>
            <a:r>
              <a:rPr lang="en-US" sz="2400" err="1">
                <a:latin typeface="Lato"/>
                <a:ea typeface="Lato"/>
                <a:cs typeface="Lato"/>
              </a:rPr>
              <a:t>PlaceOrder</a:t>
            </a:r>
            <a:r>
              <a:rPr lang="en-US" sz="2400">
                <a:latin typeface="Lato"/>
                <a:ea typeface="Lato"/>
                <a:cs typeface="Lato"/>
              </a:rPr>
              <a:t> control.</a:t>
            </a:r>
            <a:endParaRPr lang="en-US" sz="24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Boundaries</a:t>
            </a:r>
            <a:r>
              <a:rPr lang="en-US" sz="2400">
                <a:latin typeface="Lato"/>
                <a:ea typeface="Lato"/>
                <a:cs typeface="Lato"/>
              </a:rPr>
              <a:t>: Interfaces for external interactions (UI components, APIs).</a:t>
            </a:r>
          </a:p>
          <a:p>
            <a:pPr marL="971550" lvl="1" indent="-514350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Advantages: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Separation of Concerns</a:t>
            </a:r>
            <a:r>
              <a:rPr lang="en-US">
                <a:latin typeface="Lato"/>
                <a:ea typeface="Lato"/>
                <a:cs typeface="Lato"/>
              </a:rPr>
              <a:t>: Modular and easier to understand.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Maintainability</a:t>
            </a:r>
            <a:r>
              <a:rPr lang="en-US">
                <a:latin typeface="Lato"/>
                <a:ea typeface="Lato"/>
                <a:cs typeface="Lato"/>
              </a:rPr>
              <a:t>: Isolated changes reduce risk.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Scalability</a:t>
            </a:r>
            <a:r>
              <a:rPr lang="en-US">
                <a:latin typeface="Lato"/>
                <a:ea typeface="Lato"/>
                <a:cs typeface="Lato"/>
              </a:rPr>
              <a:t>: Add features without altering existing entities.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Testability</a:t>
            </a:r>
            <a:r>
              <a:rPr lang="en-US">
                <a:latin typeface="Lato"/>
                <a:ea typeface="Lato"/>
                <a:cs typeface="Lato"/>
              </a:rPr>
              <a:t>: Independent testing of business logic and interfaces.</a:t>
            </a:r>
            <a:endParaRPr lang="en-US"/>
          </a:p>
          <a:p>
            <a:pPr marL="971550" lvl="1" indent="-514350">
              <a:buFont typeface="Courier New" panose="020B0604020202020204" pitchFamily="34" charset="0"/>
              <a:buChar char="o"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4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2. Interaction Diagram:</a:t>
            </a:r>
          </a:p>
          <a:p>
            <a:pPr marL="514350" indent="-514350">
              <a:buAutoNum type="alphaLcParenR"/>
            </a:pPr>
            <a:r>
              <a:rPr lang="en-US">
                <a:latin typeface="Lato"/>
                <a:ea typeface="Lato"/>
                <a:cs typeface="Lato"/>
              </a:rPr>
              <a:t>Place order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33D7046-A446-9E57-E9AF-A472174E9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439" y="1178024"/>
            <a:ext cx="7823965" cy="510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7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977BA1F83D024EAA4384A68EEE8FC4" ma:contentTypeVersion="13" ma:contentTypeDescription="Create a new document." ma:contentTypeScope="" ma:versionID="e321a8276a2d971dbd2cc22663a0597c">
  <xsd:schema xmlns:xsd="http://www.w3.org/2001/XMLSchema" xmlns:xs="http://www.w3.org/2001/XMLSchema" xmlns:p="http://schemas.microsoft.com/office/2006/metadata/properties" xmlns:ns2="280ee315-5be6-4666-ae77-234b85c6bfb4" xmlns:ns3="5cab9316-077d-4e33-8861-d523c67e98a0" targetNamespace="http://schemas.microsoft.com/office/2006/metadata/properties" ma:root="true" ma:fieldsID="233c233a1e69e2a9aae8cfa39e3f7a93" ns2:_="" ns3:_="">
    <xsd:import namespace="280ee315-5be6-4666-ae77-234b85c6bfb4"/>
    <xsd:import namespace="5cab9316-077d-4e33-8861-d523c67e98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0ee315-5be6-4666-ae77-234b85c6bf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b9316-077d-4e33-8861-d523c67e98a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dc598a-88ff-4c47-a5aa-a00eeb4316ad}" ma:internalName="TaxCatchAll" ma:showField="CatchAllData" ma:web="5cab9316-077d-4e33-8861-d523c67e98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cab9316-077d-4e33-8861-d523c67e98a0" xsi:nil="true"/>
    <lcf76f155ced4ddcb4097134ff3c332f xmlns="280ee315-5be6-4666-ae77-234b85c6bfb4">
      <Terms xmlns="http://schemas.microsoft.com/office/infopath/2007/PartnerControls"/>
    </lcf76f155ced4ddcb4097134ff3c332f>
    <SharedWithUsers xmlns="5cab9316-077d-4e33-8861-d523c67e98a0">
      <UserInfo>
        <DisplayName>Nguyen Chan Hung 20215209</DisplayName>
        <AccountId>60</AccountId>
        <AccountType/>
      </UserInfo>
      <UserInfo>
        <DisplayName>Tran Thi Lan Anh 20215180</DisplayName>
        <AccountId>17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DE65D98-B646-4AF0-A7CC-E178FAAF3513}">
  <ds:schemaRefs>
    <ds:schemaRef ds:uri="280ee315-5be6-4666-ae77-234b85c6bfb4"/>
    <ds:schemaRef ds:uri="5cab9316-077d-4e33-8861-d523c67e98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B2979E1-B5E4-4BB7-855E-13C2B5C2A6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E1FABB-C7FC-4D43-9C85-E8989D49314D}">
  <ds:schemaRefs>
    <ds:schemaRef ds:uri="280ee315-5be6-4666-ae77-234b85c6bfb4"/>
    <ds:schemaRef ds:uri="5cab9316-077d-4e33-8861-d523c67e98a0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INTRODUCTION</vt:lpstr>
      <vt:lpstr>OVERALL DESCRIPTION</vt:lpstr>
      <vt:lpstr>OVERALL DESCRIPTION</vt:lpstr>
      <vt:lpstr>OVERALL DESCRIPTION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DETAILED DESIGN</vt:lpstr>
      <vt:lpstr>DETAILED DESIGN: SCREEN TRANSITION DIAGRAM </vt:lpstr>
      <vt:lpstr>DETAILED DESIGN</vt:lpstr>
      <vt:lpstr>DETAILED DESIGN: ENTITY RELATIONSHIP DIAGRAM</vt:lpstr>
      <vt:lpstr>DETAILED DESIGN: DATABASE SCHEMA</vt:lpstr>
      <vt:lpstr>DETAILED DESIGN</vt:lpstr>
      <vt:lpstr>DETAILED DESIGN</vt:lpstr>
      <vt:lpstr>DETAILED DESIGN: CLASS DIAGRAM FOR EMAIL SUBSYSTEM </vt:lpstr>
      <vt:lpstr>DETAILED DESIGN: CLASS DIAGRAM FOR PAYMENT SUBSYSTEM</vt:lpstr>
      <vt:lpstr>DESIGN CONSIDERATIONS</vt:lpstr>
      <vt:lpstr>DESIGN CONSIDERATIONS</vt:lpstr>
      <vt:lpstr>DESIGN CONSIDERATIONS</vt:lpstr>
      <vt:lpstr>DESIGN CONSIDERATIONS</vt:lpstr>
      <vt:lpstr>DESIGN CONSIDERATIONS</vt:lpstr>
      <vt:lpstr>DESIGN CONSIDERATIONS</vt:lpstr>
      <vt:lpstr>DESIGN CONSIDERATIONS</vt:lpstr>
      <vt:lpstr>DESIGN CONSIDERATIONS</vt:lpstr>
      <vt:lpstr>SPRINT BACKLOG &amp; TEAM CONTRIBUTION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3</cp:revision>
  <dcterms:created xsi:type="dcterms:W3CDTF">2021-05-28T04:32:29Z</dcterms:created>
  <dcterms:modified xsi:type="dcterms:W3CDTF">2024-06-18T16:42:19Z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0x0101009A977BA1F83D024EAA4384A68EEE8FC4</vt:lpwstr>
  </property>
  <property fmtid="{D5CDD505-2E9C-101B-9397-08002B2CF9AE}" pid="3" name="MediaServiceImageTags">
    <vt:lpwstr/>
  </property>
</Properties>
</file>